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9" r:id="rId1"/>
  </p:sldMasterIdLst>
  <p:sldIdLst>
    <p:sldId id="28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6" r:id="rId29"/>
    <p:sldId id="256" r:id="rId30"/>
    <p:sldId id="284" r:id="rId31"/>
    <p:sldId id="285" r:id="rId32"/>
    <p:sldId id="288" r:id="rId33"/>
    <p:sldId id="289" r:id="rId34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0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BC00-3423-C84F-BCE9-3214BE82005E}" type="datetimeFigureOut">
              <a:rPr lang="en-US" smtClean="0"/>
              <a:t>1/3/2020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5514"/>
            <a:ext cx="2895600" cy="26679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215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BC00-3423-C84F-BCE9-3214BE82005E}" type="datetimeFigureOut">
              <a:rPr lang="en-US" smtClean="0"/>
              <a:t>1/3/2020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FCE6D-1224-754E-B8A5-9C7306C332D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5514"/>
            <a:ext cx="2895600" cy="26679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518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BC00-3423-C84F-BCE9-3214BE82005E}" type="datetimeFigureOut">
              <a:rPr lang="en-US" smtClean="0"/>
              <a:t>1/3/2020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FCE6D-1224-754E-B8A5-9C7306C332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5514"/>
            <a:ext cx="2895600" cy="26679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40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01289" y="6356350"/>
            <a:ext cx="1054118" cy="365125"/>
          </a:xfrm>
        </p:spPr>
        <p:txBody>
          <a:bodyPr/>
          <a:lstStyle/>
          <a:p>
            <a:fld id="{3D11BC00-3423-C84F-BCE9-3214BE82005E}" type="datetimeFigureOut">
              <a:rPr lang="en-US" smtClean="0"/>
              <a:t>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5514"/>
            <a:ext cx="2895600" cy="26679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FCE6D-1224-754E-B8A5-9C7306C33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905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BC00-3423-C84F-BCE9-3214BE82005E}" type="datetimeFigureOut">
              <a:rPr lang="en-US" smtClean="0"/>
              <a:t>1/3/2020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FCE6D-1224-754E-B8A5-9C7306C332D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5514"/>
            <a:ext cx="2895600" cy="26679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044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BC00-3423-C84F-BCE9-3214BE82005E}" type="datetimeFigureOut">
              <a:rPr lang="en-US" smtClean="0"/>
              <a:t>1/3/2020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FCE6D-1224-754E-B8A5-9C7306C332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5514"/>
            <a:ext cx="2895600" cy="26679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420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BC00-3423-C84F-BCE9-3214BE82005E}" type="datetimeFigureOut">
              <a:rPr lang="en-US" smtClean="0"/>
              <a:t>1/3/2020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FCE6D-1224-754E-B8A5-9C7306C332D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5514"/>
            <a:ext cx="2895600" cy="26679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821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BC00-3423-C84F-BCE9-3214BE82005E}" type="datetimeFigureOut">
              <a:rPr lang="en-US" smtClean="0"/>
              <a:t>1/3/2020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FCE6D-1224-754E-B8A5-9C7306C332D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5514"/>
            <a:ext cx="2895600" cy="26679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949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BC00-3423-C84F-BCE9-3214BE82005E}" type="datetimeFigureOut">
              <a:rPr lang="en-US" smtClean="0"/>
              <a:t>1/3/2020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FCE6D-1224-754E-B8A5-9C7306C332D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5514"/>
            <a:ext cx="2895600" cy="26679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141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BC00-3423-C84F-BCE9-3214BE82005E}" type="datetimeFigureOut">
              <a:rPr lang="en-US" smtClean="0"/>
              <a:t>1/3/2020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FCE6D-1224-754E-B8A5-9C7306C332D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5514"/>
            <a:ext cx="2895600" cy="26679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683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BC00-3423-C84F-BCE9-3214BE82005E}" type="datetimeFigureOut">
              <a:rPr lang="en-US" smtClean="0"/>
              <a:pPr/>
              <a:t>1/3/2020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FCE6D-1224-754E-B8A5-9C7306C332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Vertical Title 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6189201" y="1620613"/>
            <a:ext cx="2497598" cy="45055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562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879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BC00-3423-C84F-BCE9-3214BE82005E}" type="datetimeFigureOut">
              <a:rPr lang="en-US" smtClean="0"/>
              <a:t>1/3/2020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5514"/>
            <a:ext cx="2895600" cy="26679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038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01289" y="6356350"/>
            <a:ext cx="10541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1BC00-3423-C84F-BCE9-3214BE82005E}" type="datetimeFigureOut">
              <a:rPr lang="en-US" smtClean="0"/>
              <a:pPr/>
              <a:t>1/3/2020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02345" y="6356350"/>
            <a:ext cx="5844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FCE6D-1224-754E-B8A5-9C7306C332D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Health Endeavors Corporate Logo - CMYK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" y="6317101"/>
            <a:ext cx="2364815" cy="401638"/>
          </a:xfrm>
          <a:prstGeom prst="rect">
            <a:avLst/>
          </a:prstGeom>
        </p:spPr>
      </p:pic>
      <p:sp>
        <p:nvSpPr>
          <p:cNvPr id="9" name="Rectangle 8"/>
          <p:cNvSpPr>
            <a:spLocks/>
          </p:cNvSpPr>
          <p:nvPr userDrawn="1"/>
        </p:nvSpPr>
        <p:spPr>
          <a:xfrm>
            <a:off x="0" y="0"/>
            <a:ext cx="9162288" cy="21469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innerShdw blurRad="190500" dist="63500" dir="5400000">
              <a:schemeClr val="accent2"/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5514"/>
            <a:ext cx="2895600" cy="26679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923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801" r:id="rId8"/>
    <p:sldLayoutId id="2147483797" r:id="rId9"/>
    <p:sldLayoutId id="2147483798" r:id="rId10"/>
    <p:sldLayoutId id="2147483799" r:id="rId11"/>
    <p:sldLayoutId id="2147483800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://www.patientlookup.com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support.withings.com/hc/en-us/articles/360024397874-BPM-Connect-Performing-a-factory-reset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AEA02-0A09-4CEB-8064-7E17677C8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905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Remote Patient Monitoring Program </a:t>
            </a:r>
            <a:br>
              <a:rPr lang="en-US" dirty="0"/>
            </a:br>
            <a:r>
              <a:rPr lang="en-US" dirty="0"/>
              <a:t>&amp; </a:t>
            </a:r>
            <a:br>
              <a:rPr lang="en-US" dirty="0"/>
            </a:br>
            <a:r>
              <a:rPr lang="en-US" dirty="0"/>
              <a:t>Get Your Health Record 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615F58B2-E28E-4D41-86B7-2C0CEFB81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816" y="1942159"/>
            <a:ext cx="4847580" cy="33571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FB857D-C21D-41A0-A7D1-AEFDBC36A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228" y="4130786"/>
            <a:ext cx="2377030" cy="23370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6F844F-89A9-4333-8BA2-116AA3A7A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002615" y="1611050"/>
            <a:ext cx="1628257" cy="253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59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0AE48-1AD0-4011-94D8-5E98256EC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0085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Setup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36A183-38F4-4E4E-973D-4F94E4B0A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182" y="1860001"/>
            <a:ext cx="2145978" cy="42858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8292B0-C140-4306-B659-1E47CEF34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189" y="1860001"/>
            <a:ext cx="2145978" cy="42858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6C733F8-49A6-45F5-B5F0-E9A8AE225B26}"/>
              </a:ext>
            </a:extLst>
          </p:cNvPr>
          <p:cNvSpPr/>
          <p:nvPr/>
        </p:nvSpPr>
        <p:spPr>
          <a:xfrm>
            <a:off x="637068" y="1105142"/>
            <a:ext cx="2714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srgbClr val="757575"/>
                </a:solidFill>
              </a:rPr>
              <a:t>Connect via Bluetooth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431724-0FBA-46CB-ABAC-045CDFA29A23}"/>
              </a:ext>
            </a:extLst>
          </p:cNvPr>
          <p:cNvSpPr/>
          <p:nvPr/>
        </p:nvSpPr>
        <p:spPr>
          <a:xfrm>
            <a:off x="4906107" y="1105142"/>
            <a:ext cx="3748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srgbClr val="757575"/>
                </a:solidFill>
              </a:rPr>
              <a:t>Personalize your measurements </a:t>
            </a:r>
          </a:p>
        </p:txBody>
      </p:sp>
    </p:spTree>
    <p:extLst>
      <p:ext uri="{BB962C8B-B14F-4D97-AF65-F5344CB8AC3E}">
        <p14:creationId xmlns:p14="http://schemas.microsoft.com/office/powerpoint/2010/main" val="1348043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F6CC7-B043-486C-8445-D23362CAD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Setup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31CDBE-ACA3-4C9B-8607-C8B25E846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16" y="1293854"/>
            <a:ext cx="2353260" cy="4706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E434D7-99CB-430C-9935-58F4AFC57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843" y="1293854"/>
            <a:ext cx="2353260" cy="47065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93847B-7D23-496D-AD9E-F055C1FB1D7E}"/>
              </a:ext>
            </a:extLst>
          </p:cNvPr>
          <p:cNvSpPr/>
          <p:nvPr/>
        </p:nvSpPr>
        <p:spPr>
          <a:xfrm>
            <a:off x="1284045" y="773668"/>
            <a:ext cx="1324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rgbClr val="757575"/>
                </a:solidFill>
              </a:rPr>
              <a:t>Set a goal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F9DC30-F8A9-457E-A630-632900154A7D}"/>
              </a:ext>
            </a:extLst>
          </p:cNvPr>
          <p:cNvSpPr/>
          <p:nvPr/>
        </p:nvSpPr>
        <p:spPr>
          <a:xfrm>
            <a:off x="6189680" y="773668"/>
            <a:ext cx="15295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srgbClr val="757575"/>
                </a:solidFill>
              </a:rPr>
              <a:t>Get started!</a:t>
            </a:r>
          </a:p>
        </p:txBody>
      </p:sp>
    </p:spTree>
    <p:extLst>
      <p:ext uri="{BB962C8B-B14F-4D97-AF65-F5344CB8AC3E}">
        <p14:creationId xmlns:p14="http://schemas.microsoft.com/office/powerpoint/2010/main" val="2542831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937AE-91C7-43A0-8AB3-11C0FE8C2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BPM Connect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16063D-0F4E-4B2B-8FA8-116C656B5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6860" y="1417638"/>
            <a:ext cx="2670279" cy="4633362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03FDAD18-6595-4B30-A0B0-7F571FF9EDDF}"/>
              </a:ext>
            </a:extLst>
          </p:cNvPr>
          <p:cNvSpPr/>
          <p:nvPr/>
        </p:nvSpPr>
        <p:spPr>
          <a:xfrm>
            <a:off x="6123963" y="4337108"/>
            <a:ext cx="1115736" cy="45300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791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F72B2-CDFC-4DA2-9567-D70DC434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1691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BPM Connect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DDCE4A-E83F-464C-A135-30CEE1655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356" y="1863211"/>
            <a:ext cx="2969009" cy="3694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A10676-E8A6-4346-9753-1B6BD784C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1848" y="1524815"/>
            <a:ext cx="2127688" cy="4395597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C3DD8917-124A-4FA9-A17C-A881D566E7E9}"/>
              </a:ext>
            </a:extLst>
          </p:cNvPr>
          <p:cNvSpPr/>
          <p:nvPr/>
        </p:nvSpPr>
        <p:spPr>
          <a:xfrm rot="10800000">
            <a:off x="3724365" y="3789726"/>
            <a:ext cx="713064" cy="37960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994453-6A13-4A28-A77F-915A99B58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9536" y="5426593"/>
            <a:ext cx="810838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30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74103-CDAE-4368-BEC4-36CD5CA1C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BPM Connect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92B9AE-E232-4606-84A9-3C68C715A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96" y="1028679"/>
            <a:ext cx="2651990" cy="53039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A96E07-E949-4890-B472-7977C8175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610" y="1363988"/>
            <a:ext cx="3090940" cy="23166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C3F34EB-4462-4D95-88A8-69D0CF00F192}"/>
              </a:ext>
            </a:extLst>
          </p:cNvPr>
          <p:cNvSpPr/>
          <p:nvPr/>
        </p:nvSpPr>
        <p:spPr>
          <a:xfrm>
            <a:off x="4358080" y="402846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srgbClr val="757575"/>
                </a:solidFill>
              </a:rPr>
              <a:t>When the “Setup” message displays across the Blood Pressure Monitor, click “Next” on your app to start the sync process.</a:t>
            </a:r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C96B5B51-1E63-4C7B-A15D-5E2B6E5D1549}"/>
              </a:ext>
            </a:extLst>
          </p:cNvPr>
          <p:cNvSpPr/>
          <p:nvPr/>
        </p:nvSpPr>
        <p:spPr>
          <a:xfrm>
            <a:off x="3314186" y="5378442"/>
            <a:ext cx="1031311" cy="478949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937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D995E-7FE9-44F9-8F77-D9EDF3AD0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/>
              <a:t>BPM Connect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8E0EB4-B5B9-4E16-A7F4-44A62D850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093" y="1816037"/>
            <a:ext cx="2054530" cy="41151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31F1E3-F902-4E62-BE8F-0CF6E7FC8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285" y="1816036"/>
            <a:ext cx="2054530" cy="41151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15A29B-B065-42C0-BA8C-F1D2D34F2154}"/>
              </a:ext>
            </a:extLst>
          </p:cNvPr>
          <p:cNvSpPr/>
          <p:nvPr/>
        </p:nvSpPr>
        <p:spPr>
          <a:xfrm>
            <a:off x="670682" y="1261297"/>
            <a:ext cx="2685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srgbClr val="757575"/>
                </a:solidFill>
              </a:rPr>
              <a:t>Connection complete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A11EC2-ED58-4783-BE31-475D6EBEC9D6}"/>
              </a:ext>
            </a:extLst>
          </p:cNvPr>
          <p:cNvSpPr/>
          <p:nvPr/>
        </p:nvSpPr>
        <p:spPr>
          <a:xfrm>
            <a:off x="5541387" y="1143000"/>
            <a:ext cx="2778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srgbClr val="757575"/>
                </a:solidFill>
              </a:rPr>
              <a:t>Connect via Bluetooth </a:t>
            </a:r>
          </a:p>
        </p:txBody>
      </p:sp>
    </p:spTree>
    <p:extLst>
      <p:ext uri="{BB962C8B-B14F-4D97-AF65-F5344CB8AC3E}">
        <p14:creationId xmlns:p14="http://schemas.microsoft.com/office/powerpoint/2010/main" val="2982868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60D98-5C05-47B6-B6D0-0EDBEE715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58334"/>
          </a:xfrm>
        </p:spPr>
        <p:txBody>
          <a:bodyPr/>
          <a:lstStyle/>
          <a:p>
            <a:pPr algn="ctr"/>
            <a:r>
              <a:rPr lang="en-US" dirty="0"/>
              <a:t>BPM Connect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12119B-600C-486D-9979-EA874AA2D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20" y="763932"/>
            <a:ext cx="2436157" cy="48667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4E0897-BB08-4B96-8523-C850B8C82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530" y="763932"/>
            <a:ext cx="1963082" cy="14692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17F366-BD83-49CC-B720-C1957A565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300" y="2582923"/>
            <a:ext cx="1963082" cy="1475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2DB63A-84B0-4005-8CD7-9C671A75B0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8530" y="4408011"/>
            <a:ext cx="1963082" cy="14753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E60E1AB-B6D7-4F01-A3EE-0BBF9D20CADC}"/>
              </a:ext>
            </a:extLst>
          </p:cNvPr>
          <p:cNvSpPr/>
          <p:nvPr/>
        </p:nvSpPr>
        <p:spPr>
          <a:xfrm>
            <a:off x="4868281" y="1313897"/>
            <a:ext cx="984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757575"/>
                </a:solidFill>
              </a:rPr>
              <a:t>Systolic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535C81-817F-41BF-9389-D6860F3E389D}"/>
              </a:ext>
            </a:extLst>
          </p:cNvPr>
          <p:cNvSpPr/>
          <p:nvPr/>
        </p:nvSpPr>
        <p:spPr>
          <a:xfrm>
            <a:off x="4800154" y="3135937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757575"/>
                </a:solidFill>
              </a:rPr>
              <a:t>Diastolic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B94938-FB63-46EF-A495-A5E2DD7E6E79}"/>
              </a:ext>
            </a:extLst>
          </p:cNvPr>
          <p:cNvSpPr/>
          <p:nvPr/>
        </p:nvSpPr>
        <p:spPr>
          <a:xfrm>
            <a:off x="4635045" y="4961025"/>
            <a:ext cx="1451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rgbClr val="757575"/>
                </a:solidFill>
              </a:rPr>
              <a:t>Heart Rate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38689F-1AFD-4519-8DF9-67E410DA9FD2}"/>
              </a:ext>
            </a:extLst>
          </p:cNvPr>
          <p:cNvSpPr txBox="1"/>
          <p:nvPr/>
        </p:nvSpPr>
        <p:spPr>
          <a:xfrm>
            <a:off x="2869035" y="6233099"/>
            <a:ext cx="6274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2">
                    <a:lumMod val="75000"/>
                  </a:schemeClr>
                </a:solidFill>
              </a:rPr>
              <a:t>To switch users: After reading is complete,  hold button down till next name displays. Then tap button once to set. </a:t>
            </a:r>
          </a:p>
        </p:txBody>
      </p:sp>
    </p:spTree>
    <p:extLst>
      <p:ext uri="{BB962C8B-B14F-4D97-AF65-F5344CB8AC3E}">
        <p14:creationId xmlns:p14="http://schemas.microsoft.com/office/powerpoint/2010/main" val="2029576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B5EBA-FA91-4F79-9F44-DC97E3145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Get Your Health Record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F50EC3-1E76-41C8-8A32-A7F8738BA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873" y="837123"/>
            <a:ext cx="7122253" cy="5549515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E7A45D0E-51D2-47CC-9D60-2D106EE4C61B}"/>
              </a:ext>
            </a:extLst>
          </p:cNvPr>
          <p:cNvSpPr/>
          <p:nvPr/>
        </p:nvSpPr>
        <p:spPr>
          <a:xfrm>
            <a:off x="1010873" y="5721292"/>
            <a:ext cx="769404" cy="46139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323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71CF6-E4E8-4CB6-8E82-21A1A3C0D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Get Your Health Record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EBF5A6-BE76-402A-B0AC-3B24D04FD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09891"/>
            <a:ext cx="5930952" cy="33017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079245-DC6C-4DCA-A97F-7A1045191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721" y="5341434"/>
            <a:ext cx="3310386" cy="14336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79D6F40-5690-442A-87D3-5BCC5C1B7A7B}"/>
              </a:ext>
            </a:extLst>
          </p:cNvPr>
          <p:cNvSpPr/>
          <p:nvPr/>
        </p:nvSpPr>
        <p:spPr>
          <a:xfrm>
            <a:off x="5930951" y="4400153"/>
            <a:ext cx="33103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/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Calibri" panose="020F0502020204030204"/>
              </a:rPr>
              <a:t>Don’t have an account? Click Create Account</a:t>
            </a:r>
          </a:p>
        </p:txBody>
      </p:sp>
      <p:sp>
        <p:nvSpPr>
          <p:cNvPr id="8" name="Arrow: Left-Up 7">
            <a:extLst>
              <a:ext uri="{FF2B5EF4-FFF2-40B4-BE49-F238E27FC236}">
                <a16:creationId xmlns:a16="http://schemas.microsoft.com/office/drawing/2014/main" id="{FC482401-B787-48CC-8E4B-700FB9FC1F1B}"/>
              </a:ext>
            </a:extLst>
          </p:cNvPr>
          <p:cNvSpPr/>
          <p:nvPr/>
        </p:nvSpPr>
        <p:spPr>
          <a:xfrm rot="16200000">
            <a:off x="4853340" y="4022212"/>
            <a:ext cx="1014450" cy="1577130"/>
          </a:xfrm>
          <a:prstGeom prst="leftUpArrow">
            <a:avLst>
              <a:gd name="adj1" fmla="val 20038"/>
              <a:gd name="adj2" fmla="val 23632"/>
              <a:gd name="adj3" fmla="val 3731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261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9F02F-844D-4F54-BCB4-386D04D0D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92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Creating a Medicare Account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59B00D-65D5-418D-B73E-0DD604F25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74" y="1394547"/>
            <a:ext cx="4492305" cy="44356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A953A1-0EDA-41EC-B6ED-3E9E5FA11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536" y="3310769"/>
            <a:ext cx="3048264" cy="19813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2589FB-3A50-4A4D-A386-881DB8719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536" y="2451158"/>
            <a:ext cx="3048264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45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316EB-234F-48C9-A06B-19AE55FE3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Download </a:t>
            </a:r>
            <a:r>
              <a:rPr lang="en-US" dirty="0" err="1"/>
              <a:t>WiThings</a:t>
            </a:r>
            <a:r>
              <a:rPr lang="en-US" dirty="0"/>
              <a:t> Health Mate App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C481D3-E7E2-4B84-97E0-F0464E9CA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29" y="1639669"/>
            <a:ext cx="8181541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2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7D6AB-CAAB-4411-8B99-E1609061B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Creating a Medicare Account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798981-F679-4B13-A5E3-F5DBD2022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511" y="1566510"/>
            <a:ext cx="7766977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0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D2BBF-2426-4EFD-A822-818BE420F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Creating a Medicare Account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F02D1A-D953-4322-B0C7-B31732C4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46" y="1776435"/>
            <a:ext cx="3785944" cy="42614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7ACC0D-9BF4-423F-8EF5-938B3827B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323" y="2928678"/>
            <a:ext cx="3377477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95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DC309-695F-4092-94F9-F04D3777F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Creating a Medicare Account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723872-EF0F-4B74-A350-317B8502C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979" y="1505089"/>
            <a:ext cx="4718713" cy="466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256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D1085-15CD-490E-AB1F-7CF267808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Creating a Medicare Account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48FAE1-AA3A-4645-9CFD-47FC6D436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909" y="1638483"/>
            <a:ext cx="6706181" cy="448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280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A3881-C981-4B3A-9471-53955BB86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Get Your Health Record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484B32-01AF-41E5-A60E-D21BD3115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8630762" cy="4608827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8C0AE988-4181-4772-B7D2-1BCB6177199A}"/>
              </a:ext>
            </a:extLst>
          </p:cNvPr>
          <p:cNvSpPr/>
          <p:nvPr/>
        </p:nvSpPr>
        <p:spPr>
          <a:xfrm>
            <a:off x="6568579" y="2885814"/>
            <a:ext cx="914400" cy="36072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876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AB021-7EE6-4DEB-A8A8-11EAA2931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Get Your Health Record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01B0C3-983C-46DE-B3A9-972C301D3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54" y="2332139"/>
            <a:ext cx="8036778" cy="2550254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3B9C1083-677A-4C47-ABB6-2D955618640D}"/>
              </a:ext>
            </a:extLst>
          </p:cNvPr>
          <p:cNvSpPr/>
          <p:nvPr/>
        </p:nvSpPr>
        <p:spPr>
          <a:xfrm>
            <a:off x="8369073" y="3177330"/>
            <a:ext cx="268448" cy="25167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B5C7F9-D0A7-49DE-9B8A-9DD05D152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9073" y="3749879"/>
            <a:ext cx="365792" cy="3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67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84476-E54E-424F-A490-C2FE716BE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Get Your Health Record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C4C4D5-4686-4332-9E6B-5C110175C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20" y="2281806"/>
            <a:ext cx="7664724" cy="26975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D486F7-4DBF-4170-831E-D21AC8191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6081" y="3993480"/>
            <a:ext cx="365792" cy="3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80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1EF26-39FB-4CF6-8F8E-A804DFEB6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 </a:t>
            </a:r>
            <a:r>
              <a:rPr lang="en-US" dirty="0" err="1"/>
              <a:t>WiThings</a:t>
            </a:r>
            <a:r>
              <a:rPr lang="en-US" dirty="0"/>
              <a:t> Device to GYHR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383F27-989E-430F-A2EF-230D07A1A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195" y="1515866"/>
            <a:ext cx="2505673" cy="45358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233E77-3B11-472B-BEA0-451420AD1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4174" y="1515866"/>
            <a:ext cx="2304488" cy="4383404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BDCFD044-8E72-4D41-B050-CADDCCB774B9}"/>
              </a:ext>
            </a:extLst>
          </p:cNvPr>
          <p:cNvSpPr/>
          <p:nvPr/>
        </p:nvSpPr>
        <p:spPr>
          <a:xfrm>
            <a:off x="4408302" y="3707568"/>
            <a:ext cx="813732" cy="5456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57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BE30E-88D5-4212-8519-5005597D8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View Recordings in My Journal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1C2CFB-5293-4976-864D-8327E597C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7" y="1416219"/>
            <a:ext cx="3981033" cy="43651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0DB63A-6384-4249-A392-8EB876932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050" y="2569389"/>
            <a:ext cx="4895512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FA543B-EBBF-4A1A-83C7-197664D6E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1791" y="3821315"/>
            <a:ext cx="328602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7034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842E8-4F17-4DEC-817D-67D3EC4BE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08887"/>
            <a:ext cx="7772400" cy="1470025"/>
          </a:xfrm>
        </p:spPr>
        <p:txBody>
          <a:bodyPr/>
          <a:lstStyle/>
          <a:p>
            <a:r>
              <a:rPr lang="en-US" dirty="0">
                <a:hlinkClick r:id="rId2"/>
              </a:rPr>
              <a:t>www.patientlookup.com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Admin Users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243B73-4722-4ADD-B42D-9D846E44D9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A030FD-7BB6-4008-9D2E-69753A5D7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442" y="1571905"/>
            <a:ext cx="7319394" cy="46285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B76446-4C60-4987-9DF5-9D345CC3D6AD}"/>
              </a:ext>
            </a:extLst>
          </p:cNvPr>
          <p:cNvSpPr txBox="1"/>
          <p:nvPr/>
        </p:nvSpPr>
        <p:spPr>
          <a:xfrm>
            <a:off x="4572000" y="3998399"/>
            <a:ext cx="3572661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4 Years of Health History with Weekly Updates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Diagnosis &amp; Medications, Quality Care Gaps, Cost &amp; Utilization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Patient Interactive Health History Form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Remote Patient Monitoring (RPM) Program 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0421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87391-4A63-47EE-AF6E-5090AF2CD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Search and Download Health Mate App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BB401C-B9AB-4BDB-979B-0F003B061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706" y="1521424"/>
            <a:ext cx="1940663" cy="4188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987F57-215C-473A-B89A-6B58E670B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2448" y="1554119"/>
            <a:ext cx="1926899" cy="4188712"/>
          </a:xfrm>
          <a:prstGeom prst="rect">
            <a:avLst/>
          </a:prstGeom>
        </p:spPr>
      </p:pic>
      <p:sp>
        <p:nvSpPr>
          <p:cNvPr id="8" name="Arrow: Left 7">
            <a:extLst>
              <a:ext uri="{FF2B5EF4-FFF2-40B4-BE49-F238E27FC236}">
                <a16:creationId xmlns:a16="http://schemas.microsoft.com/office/drawing/2014/main" id="{CB8268EA-6E5E-4182-983E-881DA0CF3F2A}"/>
              </a:ext>
            </a:extLst>
          </p:cNvPr>
          <p:cNvSpPr/>
          <p:nvPr/>
        </p:nvSpPr>
        <p:spPr>
          <a:xfrm>
            <a:off x="3591092" y="2970941"/>
            <a:ext cx="980908" cy="3453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98E274-D718-4C82-8B88-D25489050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6354" y="3325214"/>
            <a:ext cx="1079086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270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E6DB6-908F-4B06-B401-1827C1FFC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Patient Lookup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46F981-A09F-4E77-9A16-9C83E0C1C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3552"/>
            <a:ext cx="9144000" cy="311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0218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45871-BE9E-46CD-8385-D6058CFE1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Patient Lookup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691F9A-B33B-414B-8FD9-907281425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7704"/>
            <a:ext cx="9144000" cy="494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710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B3FA9-DEE3-48B1-9B2E-DC63C8CE8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BPM Connect Factory Reset </a:t>
            </a:r>
            <a:br>
              <a:rPr lang="en-US" dirty="0"/>
            </a:br>
            <a:endParaRPr lang="en-US" sz="1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E99C3-D613-43B2-8CF6-756CAF826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51093"/>
            <a:ext cx="8229600" cy="448012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1600" b="1" dirty="0"/>
              <a:t>On iOS &amp; Android: </a:t>
            </a:r>
            <a:br>
              <a:rPr lang="en-US" dirty="0"/>
            </a:br>
            <a:r>
              <a:rPr lang="en-US" sz="1400" dirty="0"/>
              <a:t>1. Go to </a:t>
            </a:r>
            <a:r>
              <a:rPr lang="en-US" sz="1400" b="1" dirty="0"/>
              <a:t>devices </a:t>
            </a:r>
            <a:r>
              <a:rPr lang="en-US" sz="1400" dirty="0"/>
              <a:t>and select </a:t>
            </a:r>
            <a:r>
              <a:rPr lang="en-US" sz="1400" b="1" dirty="0"/>
              <a:t>settings</a:t>
            </a:r>
            <a:br>
              <a:rPr lang="en-US" sz="1400" dirty="0"/>
            </a:br>
            <a:r>
              <a:rPr lang="en-US" sz="1400" dirty="0"/>
              <a:t>2. Select </a:t>
            </a:r>
            <a:r>
              <a:rPr lang="en-US" sz="1400" b="1" dirty="0"/>
              <a:t>Disassociate this Product then </a:t>
            </a:r>
            <a:r>
              <a:rPr lang="en-US" sz="1400" i="1" dirty="0"/>
              <a:t>Remove from my account </a:t>
            </a:r>
            <a:br>
              <a:rPr lang="en-US" sz="1400" i="1" dirty="0"/>
            </a:br>
            <a:endParaRPr lang="en-US" sz="1600" i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1400" b="1" dirty="0"/>
              <a:t>Device Factory Reset </a:t>
            </a:r>
            <a:br>
              <a:rPr lang="en-US" sz="1600" b="1" dirty="0"/>
            </a:br>
            <a:r>
              <a:rPr lang="en-US" sz="2100" dirty="0"/>
              <a:t>1. Press and hold the monitor's button for 6 seconds until System is displayed on the screen</a:t>
            </a:r>
            <a:br>
              <a:rPr lang="en-US" sz="2100" dirty="0"/>
            </a:br>
            <a:r>
              <a:rPr lang="en-US" sz="2100" dirty="0"/>
              <a:t>2. Release the button. This will take you to the default option “INFO”.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100" dirty="0"/>
              <a:t>3. By holding the button for about 2 seconds you can switch between the options: “INFO”, “SYSTEM”,”QUIT”, “RESET”,”DEMO”.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100" dirty="0"/>
              <a:t>3. Once you see “RESET” option, click the button(do not hold).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100" dirty="0"/>
              <a:t>4. To confirm “RESET” selection you have to click the button 5 times, so that count down will be displayed. This will turn off the device.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100" dirty="0"/>
              <a:t>4. “SETUP” will display across the screen once the reset is over – press and hold until device turns off .</a:t>
            </a:r>
          </a:p>
          <a:p>
            <a:endParaRPr lang="en-US" sz="1400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r>
              <a:rPr lang="en-US" sz="1400" b="1" dirty="0"/>
              <a:t>Setup New Device: </a:t>
            </a:r>
          </a:p>
          <a:p>
            <a:pPr marL="0" indent="0">
              <a:buNone/>
            </a:pPr>
            <a:r>
              <a:rPr lang="en-US" sz="1400" dirty="0"/>
              <a:t>1. Follow setup instructions starting from slide 14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10D73B-5E05-4B26-8298-A6C540AC19A3}"/>
              </a:ext>
            </a:extLst>
          </p:cNvPr>
          <p:cNvSpPr/>
          <p:nvPr/>
        </p:nvSpPr>
        <p:spPr>
          <a:xfrm>
            <a:off x="1224792" y="5931220"/>
            <a:ext cx="716419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7680"/>
                </a:solidFill>
                <a:ea typeface="+mj-ea"/>
                <a:cs typeface="+mj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https://support.withings.com/hc/en-us/articles/360024397874-BPM-Connect-Performing-a-factory-reset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7476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087F1-7918-4910-AB35-B3E5CF0A0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Body + Weight Scale Factory Reset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A45EA-B70F-4E84-8CA0-F1E2200EB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172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On iOS &amp; Android: </a:t>
            </a:r>
          </a:p>
          <a:p>
            <a:pPr marL="0" indent="0">
              <a:buNone/>
            </a:pPr>
            <a:r>
              <a:rPr lang="en-US" sz="1400" dirty="0"/>
              <a:t>1. Go to </a:t>
            </a:r>
            <a:r>
              <a:rPr lang="en-US" sz="1400" b="1" dirty="0"/>
              <a:t>Settings</a:t>
            </a:r>
            <a:r>
              <a:rPr lang="en-US" sz="1400" dirty="0"/>
              <a:t> for device </a:t>
            </a:r>
          </a:p>
          <a:p>
            <a:pPr marL="0" indent="0">
              <a:buNone/>
            </a:pPr>
            <a:r>
              <a:rPr lang="en-US" sz="1400" dirty="0"/>
              <a:t>2. Select </a:t>
            </a:r>
            <a:r>
              <a:rPr lang="en-US" sz="1400" b="1" dirty="0"/>
              <a:t>Disassociate this Product </a:t>
            </a:r>
            <a:r>
              <a:rPr lang="en-US" sz="1400" dirty="0"/>
              <a:t>then </a:t>
            </a:r>
            <a:r>
              <a:rPr lang="en-US" sz="1400" i="1" dirty="0"/>
              <a:t>Remove from my account</a:t>
            </a:r>
            <a:br>
              <a:rPr lang="en-US" sz="1600" dirty="0"/>
            </a:br>
            <a:br>
              <a:rPr lang="en-US" sz="1600" dirty="0"/>
            </a:br>
            <a:r>
              <a:rPr lang="en-US" sz="1600" b="1" dirty="0"/>
              <a:t>Device Factory Reset: </a:t>
            </a:r>
            <a:br>
              <a:rPr lang="en-US" sz="1600" b="1" dirty="0"/>
            </a:br>
            <a:r>
              <a:rPr lang="en-US" sz="1400" dirty="0"/>
              <a:t>1. Hold button on the back of the scale for 8 seconds then release</a:t>
            </a:r>
          </a:p>
          <a:p>
            <a:pPr marL="0" indent="0">
              <a:buNone/>
            </a:pPr>
            <a:r>
              <a:rPr lang="en-US" sz="1400" dirty="0"/>
              <a:t>2. Click button till you select Reset </a:t>
            </a:r>
            <a:br>
              <a:rPr lang="en-US" sz="1400" dirty="0"/>
            </a:br>
            <a:r>
              <a:rPr lang="en-US" sz="1400" dirty="0"/>
              <a:t>3. Device will reset. You may get message go.withings.com</a:t>
            </a:r>
          </a:p>
          <a:p>
            <a:pPr marL="0" indent="0">
              <a:buNone/>
            </a:pPr>
            <a:r>
              <a:rPr lang="en-US" sz="1400" dirty="0"/>
              <a:t>4. Apply weight to scale – do not set weight. Scale will then turn off</a:t>
            </a:r>
            <a:br>
              <a:rPr lang="en-US" sz="1600" dirty="0"/>
            </a:br>
            <a:endParaRPr lang="en-US" sz="1600" dirty="0"/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r>
              <a:rPr lang="en-US" sz="1600" b="1" dirty="0"/>
              <a:t>Setup New Device: </a:t>
            </a:r>
          </a:p>
          <a:p>
            <a:pPr>
              <a:buAutoNum type="arabicPeriod"/>
            </a:pPr>
            <a:r>
              <a:rPr lang="en-US" sz="1400" dirty="0"/>
              <a:t>Complete app install then click next to connect app to scale.</a:t>
            </a:r>
          </a:p>
          <a:p>
            <a:pPr>
              <a:buAutoNum type="arabicPeriod"/>
            </a:pPr>
            <a:r>
              <a:rPr lang="en-US" sz="1400" dirty="0"/>
              <a:t>Hold button on the back of the scale until the mobile device detects scale. </a:t>
            </a:r>
          </a:p>
          <a:p>
            <a:pPr>
              <a:buAutoNum type="arabicPeriod"/>
            </a:pPr>
            <a:r>
              <a:rPr lang="en-US" sz="1400" dirty="0"/>
              <a:t>Click Next on app </a:t>
            </a:r>
          </a:p>
          <a:p>
            <a:pPr>
              <a:buAutoNum type="arabicPeriod"/>
            </a:pPr>
            <a:r>
              <a:rPr lang="en-US" sz="1400" dirty="0"/>
              <a:t>Continue setup starting from slide 10.</a:t>
            </a:r>
          </a:p>
        </p:txBody>
      </p:sp>
    </p:spTree>
    <p:extLst>
      <p:ext uri="{BB962C8B-B14F-4D97-AF65-F5344CB8AC3E}">
        <p14:creationId xmlns:p14="http://schemas.microsoft.com/office/powerpoint/2010/main" val="2015040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E9398-DE59-4914-8566-5C7BEC76D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Sign Up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695EF4-1705-484F-8425-5C8E2AD24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128" y="1579247"/>
            <a:ext cx="2383743" cy="4633362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C9EB2402-D66F-4BD5-A5F2-AC9EC11F6B16}"/>
              </a:ext>
            </a:extLst>
          </p:cNvPr>
          <p:cNvSpPr/>
          <p:nvPr/>
        </p:nvSpPr>
        <p:spPr>
          <a:xfrm>
            <a:off x="5763871" y="5505856"/>
            <a:ext cx="1177046" cy="40856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00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F766A-AABA-420D-88BA-C20FB4C7C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Create Account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53E620-C9FC-4F6B-85D0-6A758765F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31" y="1553963"/>
            <a:ext cx="2274005" cy="44504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9EBFF0-8093-4D78-9DC1-658EC6B5A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480" y="1557011"/>
            <a:ext cx="2213040" cy="44443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E30E1A-694D-4125-A732-5CC70F1A2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8891" y="1557011"/>
            <a:ext cx="2267909" cy="4444369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981E0636-7DBE-4FD4-AC60-CD30BD088F92}"/>
              </a:ext>
            </a:extLst>
          </p:cNvPr>
          <p:cNvSpPr/>
          <p:nvPr/>
        </p:nvSpPr>
        <p:spPr>
          <a:xfrm>
            <a:off x="2907436" y="3278221"/>
            <a:ext cx="448607" cy="41829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FDD1D9-B18F-4BDA-9199-F7D40E69C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0203" y="3278221"/>
            <a:ext cx="548688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93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3FFEC-06F1-43BC-8DCB-630BFDC68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Body+ Body Scale Setup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F88B20-2CDE-4DCE-A882-4785FC4BE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316" y="1247837"/>
            <a:ext cx="2865368" cy="5121084"/>
          </a:xfrm>
          <a:prstGeom prst="rect">
            <a:avLst/>
          </a:prstGeom>
        </p:spPr>
      </p:pic>
      <p:sp>
        <p:nvSpPr>
          <p:cNvPr id="3" name="Arrow: Left 2">
            <a:extLst>
              <a:ext uri="{FF2B5EF4-FFF2-40B4-BE49-F238E27FC236}">
                <a16:creationId xmlns:a16="http://schemas.microsoft.com/office/drawing/2014/main" id="{D1C026B4-1BE8-4EB5-A47A-9525907F5E3D}"/>
              </a:ext>
            </a:extLst>
          </p:cNvPr>
          <p:cNvSpPr/>
          <p:nvPr/>
        </p:nvSpPr>
        <p:spPr>
          <a:xfrm>
            <a:off x="6004684" y="2382473"/>
            <a:ext cx="1476463" cy="47817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683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35B2F-2C43-4593-A588-7B30CED5E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Body + Scale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7BFFCB-BDF9-4783-BBD7-D1DAFEBDF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45987"/>
            <a:ext cx="2304488" cy="2999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FD293A-EB18-4D26-BFDC-E159477AA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979" y="1670560"/>
            <a:ext cx="2206943" cy="43590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A6EAEA-86C6-437A-98BF-C82D8E8E8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9856" y="1859553"/>
            <a:ext cx="2206943" cy="4170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1040D9-94D7-42B4-BA3F-EF2D1D7123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6989" y="3280534"/>
            <a:ext cx="548688" cy="5303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4561EE-3F9B-456E-9629-0526E3FE2D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256" y="3324536"/>
            <a:ext cx="548688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344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B7913-09D1-4926-9FEF-936F60CC9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Body + Scale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31210F-EA08-4BFF-A123-CC0F8F317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80" y="1235651"/>
            <a:ext cx="2475743" cy="49402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24A6D5-9722-47FF-B0DB-1ABEF62A3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502" y="1532980"/>
            <a:ext cx="3139712" cy="18960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A7A038-E77C-4406-80A9-2AB2D477C108}"/>
              </a:ext>
            </a:extLst>
          </p:cNvPr>
          <p:cNvSpPr/>
          <p:nvPr/>
        </p:nvSpPr>
        <p:spPr>
          <a:xfrm>
            <a:off x="4416358" y="398873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srgbClr val="757575"/>
                </a:solidFill>
              </a:rPr>
              <a:t>When the scale displays “Start App” click the “Next” button on your app to start the sync process. </a:t>
            </a:r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98DCB781-0342-40DB-9FCF-C4142847D43A}"/>
              </a:ext>
            </a:extLst>
          </p:cNvPr>
          <p:cNvSpPr/>
          <p:nvPr/>
        </p:nvSpPr>
        <p:spPr>
          <a:xfrm>
            <a:off x="3745148" y="5228617"/>
            <a:ext cx="1293779" cy="51556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B4792-CE1D-4C95-87A4-6D8860528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Installing Device Error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A88300-008E-4BB6-9D4E-3EA387203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54" y="1166832"/>
            <a:ext cx="2615411" cy="52247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E1901FE-93EF-4511-92AB-537AA22B313B}"/>
              </a:ext>
            </a:extLst>
          </p:cNvPr>
          <p:cNvSpPr/>
          <p:nvPr/>
        </p:nvSpPr>
        <p:spPr>
          <a:xfrm>
            <a:off x="4114800" y="148641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srgbClr val="757575"/>
                </a:solidFill>
              </a:rPr>
              <a:t>If you receive this message on your scale, you have pressed the button for too long. Please go back a step to try again.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CD2078-E63D-44AE-BF6B-1AEC2201F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893" y="3443591"/>
            <a:ext cx="2743438" cy="1749704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2CEF04E0-8561-4F71-9F4F-D93C11AC4B97}"/>
              </a:ext>
            </a:extLst>
          </p:cNvPr>
          <p:cNvSpPr/>
          <p:nvPr/>
        </p:nvSpPr>
        <p:spPr>
          <a:xfrm>
            <a:off x="6021421" y="2808687"/>
            <a:ext cx="486383" cy="51296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218459"/>
      </p:ext>
    </p:extLst>
  </p:cSld>
  <p:clrMapOvr>
    <a:masterClrMapping/>
  </p:clrMapOvr>
</p:sld>
</file>

<file path=ppt/theme/theme1.xml><?xml version="1.0" encoding="utf-8"?>
<a:theme xmlns:a="http://schemas.openxmlformats.org/drawingml/2006/main" name="16-HEALTH-0261 PowerPoint Template">
  <a:themeElements>
    <a:clrScheme name="Custom 1">
      <a:dk1>
        <a:srgbClr val="757575"/>
      </a:dk1>
      <a:lt1>
        <a:sysClr val="window" lastClr="FFFFFF"/>
      </a:lt1>
      <a:dk2>
        <a:srgbClr val="007680"/>
      </a:dk2>
      <a:lt2>
        <a:srgbClr val="F6F6F6"/>
      </a:lt2>
      <a:accent1>
        <a:srgbClr val="49C5B1"/>
      </a:accent1>
      <a:accent2>
        <a:srgbClr val="279989"/>
      </a:accent2>
      <a:accent3>
        <a:srgbClr val="CF4520"/>
      </a:accent3>
      <a:accent4>
        <a:srgbClr val="6BA539"/>
      </a:accent4>
      <a:accent5>
        <a:srgbClr val="FF8F1C"/>
      </a:accent5>
      <a:accent6>
        <a:srgbClr val="833177"/>
      </a:accent6>
      <a:hlink>
        <a:srgbClr val="279989"/>
      </a:hlink>
      <a:folHlink>
        <a:srgbClr val="B0008E"/>
      </a:folHlink>
    </a:clrScheme>
    <a:fontScheme name="Summer">
      <a:maj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16-HEALTH-0261 PowerPoint Theme (1)</Template>
  <TotalTime>14595</TotalTime>
  <Words>614</Words>
  <Application>Microsoft Office PowerPoint</Application>
  <PresentationFormat>On-screen Show (4:3)</PresentationFormat>
  <Paragraphs>76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Century Gothic</vt:lpstr>
      <vt:lpstr>16-HEALTH-0261 PowerPoint Template</vt:lpstr>
      <vt:lpstr>Remote Patient Monitoring Program  &amp;  Get Your Health Record  </vt:lpstr>
      <vt:lpstr>Download WiThings Health Mate App </vt:lpstr>
      <vt:lpstr>Search and Download Health Mate App </vt:lpstr>
      <vt:lpstr>Sign Up </vt:lpstr>
      <vt:lpstr>Create Account </vt:lpstr>
      <vt:lpstr>Body+ Body Scale Setup  </vt:lpstr>
      <vt:lpstr>Body + Scale </vt:lpstr>
      <vt:lpstr>Body + Scale </vt:lpstr>
      <vt:lpstr>Installing Device Error </vt:lpstr>
      <vt:lpstr>Setup </vt:lpstr>
      <vt:lpstr>Setup </vt:lpstr>
      <vt:lpstr>BPM Connect </vt:lpstr>
      <vt:lpstr>BPM Connect </vt:lpstr>
      <vt:lpstr>BPM Connect </vt:lpstr>
      <vt:lpstr>BPM Connect </vt:lpstr>
      <vt:lpstr>BPM Connect </vt:lpstr>
      <vt:lpstr>Get Your Health Record </vt:lpstr>
      <vt:lpstr>Get Your Health Record </vt:lpstr>
      <vt:lpstr>Creating a Medicare Account </vt:lpstr>
      <vt:lpstr>Creating a Medicare Account </vt:lpstr>
      <vt:lpstr>Creating a Medicare Account </vt:lpstr>
      <vt:lpstr>Creating a Medicare Account</vt:lpstr>
      <vt:lpstr>Creating a Medicare Account</vt:lpstr>
      <vt:lpstr>Get Your Health Record </vt:lpstr>
      <vt:lpstr>Get Your Health Record </vt:lpstr>
      <vt:lpstr>Get Your Health Record</vt:lpstr>
      <vt:lpstr>Connect WiThings Device to GYHR</vt:lpstr>
      <vt:lpstr>View Recordings in My Journal </vt:lpstr>
      <vt:lpstr>www.patientlookup.com  Admin Users </vt:lpstr>
      <vt:lpstr>Patient Lookup </vt:lpstr>
      <vt:lpstr>Patient Lookup </vt:lpstr>
      <vt:lpstr>BPM Connect Factory Reset  </vt:lpstr>
      <vt:lpstr>Body + Weight Scale Factory Reset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Shaunte Porter</dc:creator>
  <cp:lastModifiedBy>Shaunte Porter</cp:lastModifiedBy>
  <cp:revision>29</cp:revision>
  <cp:lastPrinted>2020-01-03T20:17:36Z</cp:lastPrinted>
  <dcterms:created xsi:type="dcterms:W3CDTF">2018-11-16T17:34:21Z</dcterms:created>
  <dcterms:modified xsi:type="dcterms:W3CDTF">2020-01-03T21:09:06Z</dcterms:modified>
</cp:coreProperties>
</file>